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2" r:id="rId5"/>
    <p:sldId id="264" r:id="rId6"/>
    <p:sldId id="260" r:id="rId7"/>
    <p:sldId id="265" r:id="rId8"/>
    <p:sldId id="261" r:id="rId9"/>
    <p:sldId id="270" r:id="rId10"/>
    <p:sldId id="271" r:id="rId11"/>
    <p:sldId id="272" r:id="rId12"/>
  </p:sldIdLst>
  <p:sldSz cx="6119813" cy="4319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81C61-8F40-418B-8CE6-B9C7252BD2CE}" v="31" dt="2025-11-19T15:04:41.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86"/>
    <p:restoredTop sz="94676"/>
  </p:normalViewPr>
  <p:slideViewPr>
    <p:cSldViewPr snapToGrid="0">
      <p:cViewPr varScale="1">
        <p:scale>
          <a:sx n="166" d="100"/>
          <a:sy n="166" d="100"/>
        </p:scale>
        <p:origin x="156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986" y="706933"/>
            <a:ext cx="5201841" cy="1503857"/>
          </a:xfrm>
        </p:spPr>
        <p:txBody>
          <a:bodyPr anchor="b"/>
          <a:lstStyle>
            <a:lvl1pPr algn="ctr">
              <a:defRPr sz="3779"/>
            </a:lvl1pPr>
          </a:lstStyle>
          <a:p>
            <a:r>
              <a:rPr lang="en-GB"/>
              <a:t>Click to edit Master title style</a:t>
            </a:r>
            <a:endParaRPr lang="en-US" dirty="0"/>
          </a:p>
        </p:txBody>
      </p:sp>
      <p:sp>
        <p:nvSpPr>
          <p:cNvPr id="3" name="Subtitle 2"/>
          <p:cNvSpPr>
            <a:spLocks noGrp="1"/>
          </p:cNvSpPr>
          <p:nvPr>
            <p:ph type="subTitle" idx="1"/>
          </p:nvPr>
        </p:nvSpPr>
        <p:spPr>
          <a:xfrm>
            <a:off x="764977" y="2268784"/>
            <a:ext cx="4589860" cy="1042900"/>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40373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01237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9491" y="229978"/>
            <a:ext cx="1319585" cy="366065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20738" y="229978"/>
            <a:ext cx="3882256" cy="36606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48234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323711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7550" y="1076899"/>
            <a:ext cx="5278339" cy="1796828"/>
          </a:xfrm>
        </p:spPr>
        <p:txBody>
          <a:bodyPr anchor="b"/>
          <a:lstStyle>
            <a:lvl1pPr>
              <a:defRPr sz="3779"/>
            </a:lvl1pPr>
          </a:lstStyle>
          <a:p>
            <a:r>
              <a:rPr lang="en-GB"/>
              <a:t>Click to edit Master title style</a:t>
            </a:r>
            <a:endParaRPr lang="en-US" dirty="0"/>
          </a:p>
        </p:txBody>
      </p:sp>
      <p:sp>
        <p:nvSpPr>
          <p:cNvPr id="3" name="Text Placeholder 2"/>
          <p:cNvSpPr>
            <a:spLocks noGrp="1"/>
          </p:cNvSpPr>
          <p:nvPr>
            <p:ph type="body" idx="1"/>
          </p:nvPr>
        </p:nvSpPr>
        <p:spPr>
          <a:xfrm>
            <a:off x="417550" y="2890725"/>
            <a:ext cx="5278339" cy="944910"/>
          </a:xfrm>
        </p:spPr>
        <p:txBody>
          <a:bodyPr/>
          <a:lstStyle>
            <a:lvl1pPr marL="0" indent="0">
              <a:buNone/>
              <a:defRPr sz="1512">
                <a:solidFill>
                  <a:schemeClr val="tx1">
                    <a:tint val="82000"/>
                  </a:schemeClr>
                </a:solidFill>
              </a:defRPr>
            </a:lvl1pPr>
            <a:lvl2pPr marL="287990" indent="0">
              <a:buNone/>
              <a:defRPr sz="1260">
                <a:solidFill>
                  <a:schemeClr val="tx1">
                    <a:tint val="82000"/>
                  </a:schemeClr>
                </a:solidFill>
              </a:defRPr>
            </a:lvl2pPr>
            <a:lvl3pPr marL="575981" indent="0">
              <a:buNone/>
              <a:defRPr sz="1134">
                <a:solidFill>
                  <a:schemeClr val="tx1">
                    <a:tint val="82000"/>
                  </a:schemeClr>
                </a:solidFill>
              </a:defRPr>
            </a:lvl3pPr>
            <a:lvl4pPr marL="863971" indent="0">
              <a:buNone/>
              <a:defRPr sz="1008">
                <a:solidFill>
                  <a:schemeClr val="tx1">
                    <a:tint val="82000"/>
                  </a:schemeClr>
                </a:solidFill>
              </a:defRPr>
            </a:lvl4pPr>
            <a:lvl5pPr marL="1151961" indent="0">
              <a:buNone/>
              <a:defRPr sz="1008">
                <a:solidFill>
                  <a:schemeClr val="tx1">
                    <a:tint val="82000"/>
                  </a:schemeClr>
                </a:solidFill>
              </a:defRPr>
            </a:lvl5pPr>
            <a:lvl6pPr marL="1439951" indent="0">
              <a:buNone/>
              <a:defRPr sz="1008">
                <a:solidFill>
                  <a:schemeClr val="tx1">
                    <a:tint val="82000"/>
                  </a:schemeClr>
                </a:solidFill>
              </a:defRPr>
            </a:lvl6pPr>
            <a:lvl7pPr marL="1727942" indent="0">
              <a:buNone/>
              <a:defRPr sz="1008">
                <a:solidFill>
                  <a:schemeClr val="tx1">
                    <a:tint val="82000"/>
                  </a:schemeClr>
                </a:solidFill>
              </a:defRPr>
            </a:lvl7pPr>
            <a:lvl8pPr marL="2015932" indent="0">
              <a:buNone/>
              <a:defRPr sz="1008">
                <a:solidFill>
                  <a:schemeClr val="tx1">
                    <a:tint val="82000"/>
                  </a:schemeClr>
                </a:solidFill>
              </a:defRPr>
            </a:lvl8pPr>
            <a:lvl9pPr marL="2303922" indent="0">
              <a:buNone/>
              <a:defRPr sz="1008">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188584-4114-2146-872C-B3F5720A8DA5}"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4669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20737"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098155"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188584-4114-2146-872C-B3F5720A8DA5}" type="datetimeFigureOut">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22766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1534" y="229979"/>
            <a:ext cx="5278339" cy="8349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421535" y="1058899"/>
            <a:ext cx="2588967"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4" name="Content Placeholder 3"/>
          <p:cNvSpPr>
            <a:spLocks noGrp="1"/>
          </p:cNvSpPr>
          <p:nvPr>
            <p:ph sz="half" idx="2"/>
          </p:nvPr>
        </p:nvSpPr>
        <p:spPr>
          <a:xfrm>
            <a:off x="421535" y="1577849"/>
            <a:ext cx="2588967"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098155" y="1058899"/>
            <a:ext cx="2601718"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6" name="Content Placeholder 5"/>
          <p:cNvSpPr>
            <a:spLocks noGrp="1"/>
          </p:cNvSpPr>
          <p:nvPr>
            <p:ph sz="quarter" idx="4"/>
          </p:nvPr>
        </p:nvSpPr>
        <p:spPr>
          <a:xfrm>
            <a:off x="3098155" y="1577849"/>
            <a:ext cx="2601718"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188584-4114-2146-872C-B3F5720A8DA5}" type="datetimeFigureOut">
              <a:rPr lang="en-US" smtClean="0"/>
              <a:t>11/24/2025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8090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188584-4114-2146-872C-B3F5720A8DA5}" type="datetimeFigureOut">
              <a:rPr lang="en-US" smtClean="0"/>
              <a:t>11/24/2025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74040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88584-4114-2146-872C-B3F5720A8DA5}" type="datetimeFigureOut">
              <a:rPr lang="en-US" smtClean="0"/>
              <a:t>11/24/2025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657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Content Placeholder 2"/>
          <p:cNvSpPr>
            <a:spLocks noGrp="1"/>
          </p:cNvSpPr>
          <p:nvPr>
            <p:ph idx="1"/>
          </p:nvPr>
        </p:nvSpPr>
        <p:spPr>
          <a:xfrm>
            <a:off x="2601718" y="621942"/>
            <a:ext cx="3098155" cy="3069707"/>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7526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Picture Placeholder 2"/>
          <p:cNvSpPr>
            <a:spLocks noGrp="1" noChangeAspect="1"/>
          </p:cNvSpPr>
          <p:nvPr>
            <p:ph type="pic" idx="1"/>
          </p:nvPr>
        </p:nvSpPr>
        <p:spPr>
          <a:xfrm>
            <a:off x="2601718" y="621942"/>
            <a:ext cx="3098155" cy="3069707"/>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en-GB"/>
              <a:t>Click icon to add picture</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309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737" y="229979"/>
            <a:ext cx="5278339" cy="8349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20737" y="1149890"/>
            <a:ext cx="5278339" cy="27407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20737" y="4003619"/>
            <a:ext cx="1376958" cy="229978"/>
          </a:xfrm>
          <a:prstGeom prst="rect">
            <a:avLst/>
          </a:prstGeom>
        </p:spPr>
        <p:txBody>
          <a:bodyPr vert="horz" lIns="91440" tIns="45720" rIns="91440" bIns="45720" rtlCol="0" anchor="ctr"/>
          <a:lstStyle>
            <a:lvl1pPr algn="l">
              <a:defRPr sz="756">
                <a:solidFill>
                  <a:schemeClr val="tx1">
                    <a:tint val="82000"/>
                  </a:schemeClr>
                </a:solidFill>
              </a:defRPr>
            </a:lvl1pPr>
          </a:lstStyle>
          <a:p>
            <a:fld id="{40188584-4114-2146-872C-B3F5720A8DA5}" type="datetimeFigureOut">
              <a:rPr lang="en-US" smtClean="0"/>
              <a:t>11/24/2025</a:t>
            </a:fld>
            <a:endParaRPr lang="en-US"/>
          </a:p>
        </p:txBody>
      </p:sp>
      <p:sp>
        <p:nvSpPr>
          <p:cNvPr id="5" name="Footer Placeholder 4"/>
          <p:cNvSpPr>
            <a:spLocks noGrp="1"/>
          </p:cNvSpPr>
          <p:nvPr>
            <p:ph type="ftr" sz="quarter" idx="3"/>
          </p:nvPr>
        </p:nvSpPr>
        <p:spPr>
          <a:xfrm>
            <a:off x="2027188" y="4003619"/>
            <a:ext cx="2065437" cy="229978"/>
          </a:xfrm>
          <a:prstGeom prst="rect">
            <a:avLst/>
          </a:prstGeom>
        </p:spPr>
        <p:txBody>
          <a:bodyPr vert="horz" lIns="91440" tIns="45720" rIns="91440" bIns="45720" rtlCol="0" anchor="ctr"/>
          <a:lstStyle>
            <a:lvl1pPr algn="ctr">
              <a:defRPr sz="75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322118" y="4003619"/>
            <a:ext cx="1376958" cy="229978"/>
          </a:xfrm>
          <a:prstGeom prst="rect">
            <a:avLst/>
          </a:prstGeom>
        </p:spPr>
        <p:txBody>
          <a:bodyPr vert="horz" lIns="91440" tIns="45720" rIns="91440" bIns="45720" rtlCol="0" anchor="ctr"/>
          <a:lstStyle>
            <a:lvl1pPr algn="r">
              <a:defRPr sz="756">
                <a:solidFill>
                  <a:schemeClr val="tx1">
                    <a:tint val="82000"/>
                  </a:schemeClr>
                </a:solidFill>
              </a:defRPr>
            </a:lvl1pPr>
          </a:lstStyle>
          <a:p>
            <a:fld id="{2690A8C1-0D60-A440-BB24-01B9C05B32CA}" type="slidenum">
              <a:rPr lang="en-US" smtClean="0"/>
              <a:t>‹#›</a:t>
            </a:fld>
            <a:endParaRPr lang="en-US"/>
          </a:p>
        </p:txBody>
      </p:sp>
    </p:spTree>
    <p:extLst>
      <p:ext uri="{BB962C8B-B14F-4D97-AF65-F5344CB8AC3E}">
        <p14:creationId xmlns:p14="http://schemas.microsoft.com/office/powerpoint/2010/main" val="3539244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uidance/complete-the-pe-and-sport-premium-expenditure-reporting-return?utm_source=chatgpt.com"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s://www.gov.uk/government/publications/pe-and-sport-premium-conditions-of-grant-2024-to-2025?utm_source=chatgpt.com" TargetMode="External"/><Relationship Id="rId4" Type="http://schemas.openxmlformats.org/officeDocument/2006/relationships/hyperlink" Target="https://www.gov.uk/guidance/pe-and-sport-premium-for-primary-school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children playing basketball&#10;&#10;AI-generated content may be incorrect.">
            <a:extLst>
              <a:ext uri="{FF2B5EF4-FFF2-40B4-BE49-F238E27FC236}">
                <a16:creationId xmlns:a16="http://schemas.microsoft.com/office/drawing/2014/main" id="{652499ED-E288-CEDF-2747-6811C7508FA6}"/>
              </a:ext>
            </a:extLst>
          </p:cNvPr>
          <p:cNvPicPr>
            <a:picLocks noChangeAspect="1"/>
          </p:cNvPicPr>
          <p:nvPr/>
        </p:nvPicPr>
        <p:blipFill>
          <a:blip r:embed="rId2"/>
          <a:stretch>
            <a:fillRect/>
          </a:stretch>
        </p:blipFill>
        <p:spPr>
          <a:xfrm>
            <a:off x="4333" y="0"/>
            <a:ext cx="6111146" cy="4319588"/>
          </a:xfrm>
          <a:prstGeom prst="rect">
            <a:avLst/>
          </a:prstGeom>
        </p:spPr>
      </p:pic>
    </p:spTree>
    <p:extLst>
      <p:ext uri="{BB962C8B-B14F-4D97-AF65-F5344CB8AC3E}">
        <p14:creationId xmlns:p14="http://schemas.microsoft.com/office/powerpoint/2010/main" val="154535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69C9E-67AA-3F69-6298-2FABAAE6F0B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F28FF5A9-AA58-DE6F-B862-5B3888BD018C}"/>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4FD8F61E-148C-155F-6101-FF65E37D4262}"/>
              </a:ext>
            </a:extLst>
          </p:cNvPr>
          <p:cNvSpPr txBox="1"/>
          <p:nvPr/>
        </p:nvSpPr>
        <p:spPr>
          <a:xfrm>
            <a:off x="241825" y="172240"/>
            <a:ext cx="3559359" cy="400110"/>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Your objective: </a:t>
            </a:r>
            <a:r>
              <a:rPr lang="en-GB" sz="1000" b="1" dirty="0">
                <a:latin typeface="Calibri" panose="020F0502020204030204" pitchFamily="34" charset="0"/>
                <a:cs typeface="Calibri" panose="020F0502020204030204" pitchFamily="34" charset="0"/>
              </a:rPr>
              <a:t>Increased confidence, knowledge and skills of all staff in teaching PE and sport.</a:t>
            </a:r>
            <a:r>
              <a:rPr lang="en-US" sz="1000" b="1" dirty="0">
                <a:latin typeface="Calibri" panose="020F0502020204030204" pitchFamily="34" charset="0"/>
                <a:cs typeface="Calibri" panose="020F0502020204030204" pitchFamily="34" charset="0"/>
              </a:rPr>
              <a:t> </a:t>
            </a:r>
          </a:p>
        </p:txBody>
      </p:sp>
      <p:graphicFrame>
        <p:nvGraphicFramePr>
          <p:cNvPr id="2" name="Table 1">
            <a:extLst>
              <a:ext uri="{FF2B5EF4-FFF2-40B4-BE49-F238E27FC236}">
                <a16:creationId xmlns:a16="http://schemas.microsoft.com/office/drawing/2014/main" id="{F094E688-6515-9815-BF4B-1059CEF1B1F6}"/>
              </a:ext>
            </a:extLst>
          </p:cNvPr>
          <p:cNvGraphicFramePr>
            <a:graphicFrameLocks noGrp="1"/>
          </p:cNvGraphicFramePr>
          <p:nvPr>
            <p:extLst>
              <p:ext uri="{D42A27DB-BD31-4B8C-83A1-F6EECF244321}">
                <p14:modId xmlns:p14="http://schemas.microsoft.com/office/powerpoint/2010/main" val="1941982250"/>
              </p:ext>
            </p:extLst>
          </p:nvPr>
        </p:nvGraphicFramePr>
        <p:xfrm>
          <a:off x="294842" y="694098"/>
          <a:ext cx="5530128" cy="327660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158240">
                  <a:extLst>
                    <a:ext uri="{9D8B030D-6E8A-4147-A177-3AD203B41FA5}">
                      <a16:colId xmlns:a16="http://schemas.microsoft.com/office/drawing/2014/main" val="3874769663"/>
                    </a:ext>
                  </a:extLst>
                </a:gridCol>
                <a:gridCol w="1442384">
                  <a:extLst>
                    <a:ext uri="{9D8B030D-6E8A-4147-A177-3AD203B41FA5}">
                      <a16:colId xmlns:a16="http://schemas.microsoft.com/office/drawing/2014/main" val="279180329"/>
                    </a:ext>
                  </a:extLst>
                </a:gridCol>
                <a:gridCol w="1491316">
                  <a:extLst>
                    <a:ext uri="{9D8B030D-6E8A-4147-A177-3AD203B41FA5}">
                      <a16:colId xmlns:a16="http://schemas.microsoft.com/office/drawing/2014/main" val="1419483341"/>
                    </a:ext>
                  </a:extLst>
                </a:gridCol>
                <a:gridCol w="94055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600" kern="1200" dirty="0">
                          <a:solidFill>
                            <a:schemeClr val="tx1"/>
                          </a:solidFill>
                          <a:effectLst/>
                          <a:latin typeface="Calibri" panose="020F0502020204030204" pitchFamily="34" charset="0"/>
                          <a:ea typeface="+mn-ea"/>
                          <a:cs typeface="Calibri" panose="020F0502020204030204" pitchFamily="34" charset="0"/>
                        </a:rPr>
                        <a:t>Staff to feel more confident in building progression in subjects of their choice, for example gymnastics and forest school.</a:t>
                      </a:r>
                    </a:p>
                    <a:p>
                      <a:r>
                        <a:rPr lang="en-GB" sz="1134" kern="1200" dirty="0">
                          <a:solidFill>
                            <a:schemeClr val="dk1"/>
                          </a:solidFill>
                          <a:effectLst/>
                          <a:latin typeface="+mn-lt"/>
                          <a:ea typeface="+mn-ea"/>
                          <a:cs typeface="+mn-cs"/>
                        </a:rPr>
                        <a:t>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600" dirty="0">
                          <a:solidFill>
                            <a:schemeClr val="tx1"/>
                          </a:solidFill>
                          <a:latin typeface="Calibri" panose="020F0502020204030204" pitchFamily="34" charset="0"/>
                          <a:cs typeface="Calibri" panose="020F0502020204030204" pitchFamily="34" charset="0"/>
                        </a:rPr>
                        <a:t>CPD sessions for staff to take part in forest school training and how to make use of the forest school that we have on site so that staff can feel confident taking their class out.</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600" dirty="0">
                          <a:solidFill>
                            <a:schemeClr val="tx1"/>
                          </a:solidFill>
                          <a:latin typeface="Calibri" panose="020F0502020204030204" pitchFamily="34" charset="0"/>
                          <a:cs typeface="Calibri" panose="020F0502020204030204" pitchFamily="34" charset="0"/>
                        </a:rPr>
                        <a:t>CPD through staff voice in areas such as gymnastics and dance.  Bring in a specialist coach to give a twilight session on using equipment.</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600" dirty="0">
                          <a:solidFill>
                            <a:schemeClr val="tx1"/>
                          </a:solidFill>
                          <a:latin typeface="Calibri" panose="020F0502020204030204" pitchFamily="34" charset="0"/>
                          <a:cs typeface="Calibri" panose="020F0502020204030204" pitchFamily="34" charset="0"/>
                        </a:rPr>
                        <a:t>Ensure that equipment is up to date and ready to use so that staff feel well resourced during lessons.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Focusing on regular CPD in areas such as gymnastics and dance builds staff confidence, strengthens subject knowledge, and ensures clear progression in learning. As teachers feel more secure and skilled in their delivery, lessons become more engaging, inclusive, and effective—leading to improved pupil participation, enjoyment, and achievement in PE.</a:t>
                      </a: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Regular learning walks and lesson feedback through </a:t>
                      </a:r>
                      <a:r>
                        <a:rPr lang="en-US" sz="600" dirty="0" err="1">
                          <a:solidFill>
                            <a:schemeClr val="tx1"/>
                          </a:solidFill>
                          <a:latin typeface="Calibri" panose="020F0502020204030204" pitchFamily="34" charset="0"/>
                          <a:cs typeface="Calibri" panose="020F0502020204030204" pitchFamily="34" charset="0"/>
                        </a:rPr>
                        <a:t>bluesky</a:t>
                      </a:r>
                      <a:r>
                        <a:rPr lang="en-US" sz="600" dirty="0">
                          <a:solidFill>
                            <a:schemeClr val="tx1"/>
                          </a:solidFill>
                          <a:latin typeface="Calibri" panose="020F0502020204030204" pitchFamily="34" charset="0"/>
                          <a:cs typeface="Calibri" panose="020F0502020204030204" pitchFamily="34" charset="0"/>
                        </a:rPr>
                        <a:t>, budgets being spent on resourcing PE lessons, staff voice, staff discussions and feedback from recent CPD.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165503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7E74-3833-29CE-207E-3CF48DC16C3A}"/>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25AEBBDF-DE55-F66C-1809-BA1423BE9834}"/>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89E5778-2ABF-786D-E9E1-7E651E56A44F}"/>
              </a:ext>
            </a:extLst>
          </p:cNvPr>
          <p:cNvSpPr txBox="1"/>
          <p:nvPr/>
        </p:nvSpPr>
        <p:spPr>
          <a:xfrm>
            <a:off x="241825" y="172240"/>
            <a:ext cx="3559359"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49DC3219-B457-2767-3A43-739FED7A8C4E}"/>
              </a:ext>
            </a:extLst>
          </p:cNvPr>
          <p:cNvGraphicFramePr>
            <a:graphicFrameLocks noGrp="1"/>
          </p:cNvGraphicFramePr>
          <p:nvPr>
            <p:extLst>
              <p:ext uri="{D42A27DB-BD31-4B8C-83A1-F6EECF244321}">
                <p14:modId xmlns:p14="http://schemas.microsoft.com/office/powerpoint/2010/main" val="3848014205"/>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158240">
                  <a:extLst>
                    <a:ext uri="{9D8B030D-6E8A-4147-A177-3AD203B41FA5}">
                      <a16:colId xmlns:a16="http://schemas.microsoft.com/office/drawing/2014/main" val="3874769663"/>
                    </a:ext>
                  </a:extLst>
                </a:gridCol>
                <a:gridCol w="1442384">
                  <a:extLst>
                    <a:ext uri="{9D8B030D-6E8A-4147-A177-3AD203B41FA5}">
                      <a16:colId xmlns:a16="http://schemas.microsoft.com/office/drawing/2014/main" val="279180329"/>
                    </a:ext>
                  </a:extLst>
                </a:gridCol>
                <a:gridCol w="1491316">
                  <a:extLst>
                    <a:ext uri="{9D8B030D-6E8A-4147-A177-3AD203B41FA5}">
                      <a16:colId xmlns:a16="http://schemas.microsoft.com/office/drawing/2014/main" val="1419483341"/>
                    </a:ext>
                  </a:extLst>
                </a:gridCol>
                <a:gridCol w="94055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600" dirty="0">
                          <a:solidFill>
                            <a:schemeClr val="tx1"/>
                          </a:solidFill>
                          <a:latin typeface="Calibri" panose="020F0502020204030204" pitchFamily="34" charset="0"/>
                          <a:cs typeface="Calibri" panose="020F0502020204030204" pitchFamily="34" charset="0"/>
                        </a:rPr>
                        <a:t>Children to experience emotion coaching and relax kids sessions to support mindfulness and mental health and well being.</a:t>
                      </a: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Working closely with Mrs Shaw </a:t>
                      </a:r>
                      <a:r>
                        <a:rPr lang="en-GB" sz="600" dirty="0">
                          <a:solidFill>
                            <a:schemeClr val="tx1"/>
                          </a:solidFill>
                          <a:latin typeface="Calibri" panose="020F0502020204030204" pitchFamily="34" charset="0"/>
                          <a:cs typeface="Calibri" panose="020F0502020204030204" pitchFamily="34" charset="0"/>
                        </a:rPr>
                        <a:t>on more hours with Tim or relax kids sessions for year groups such as Reception.  Look at budget and see if resources need replenishing for Forest School.  We will look into mindfulness clubs or sensory clubs that we could put on for children that need emotional/mental health support, e.g. puppy yoga. </a:t>
                      </a: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Increasing the focus on emotion coaching and Relax Kids sessions forms part of our strategy to strengthen pupils’ mental health, wellbeing, and readiness to learn. By providing regular opportunities for mindfulness and emotional regulation, we aim to equip children with the skills to manage stress, build resilience, and develop positive relationships. We hope to see improved focus and behaviour in lessons, enhance overall engagement, and enjoy school. </a:t>
                      </a: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Pupil voice, group interviews, forest school audit, staff voice, parent </a:t>
                      </a:r>
                      <a:r>
                        <a:rPr lang="en-US" sz="600">
                          <a:solidFill>
                            <a:schemeClr val="tx1"/>
                          </a:solidFill>
                          <a:latin typeface="Calibri" panose="020F0502020204030204" pitchFamily="34" charset="0"/>
                          <a:cs typeface="Calibri" panose="020F0502020204030204" pitchFamily="34" charset="0"/>
                        </a:rPr>
                        <a:t>voice, regular </a:t>
                      </a:r>
                      <a:r>
                        <a:rPr lang="en-US" sz="600" dirty="0">
                          <a:solidFill>
                            <a:schemeClr val="tx1"/>
                          </a:solidFill>
                          <a:latin typeface="Calibri" panose="020F0502020204030204" pitchFamily="34" charset="0"/>
                          <a:cs typeface="Calibri" panose="020F0502020204030204" pitchFamily="34" charset="0"/>
                        </a:rPr>
                        <a:t>session drop ins, budget being used for extra relax kids sessions.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126348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6DBE-18A7-A19C-92D3-CC996F62974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CAAD77C-C201-D385-6F94-B57DFA3AC955}"/>
              </a:ext>
            </a:extLst>
          </p:cNvPr>
          <p:cNvPicPr>
            <a:picLocks noChangeAspect="1"/>
          </p:cNvPicPr>
          <p:nvPr/>
        </p:nvPicPr>
        <p:blipFill>
          <a:blip r:embed="rId2"/>
          <a:stretch>
            <a:fillRect/>
          </a:stretch>
        </p:blipFill>
        <p:spPr>
          <a:xfrm>
            <a:off x="0" y="-2948"/>
            <a:ext cx="6154057" cy="4325484"/>
          </a:xfrm>
          <a:prstGeom prst="rect">
            <a:avLst/>
          </a:prstGeom>
        </p:spPr>
      </p:pic>
      <p:sp>
        <p:nvSpPr>
          <p:cNvPr id="2" name="TextBox 1">
            <a:extLst>
              <a:ext uri="{FF2B5EF4-FFF2-40B4-BE49-F238E27FC236}">
                <a16:creationId xmlns:a16="http://schemas.microsoft.com/office/drawing/2014/main" id="{D74AD989-60DA-E3F8-4931-F4AB2DA34FC1}"/>
              </a:ext>
            </a:extLst>
          </p:cNvPr>
          <p:cNvSpPr txBox="1"/>
          <p:nvPr/>
        </p:nvSpPr>
        <p:spPr>
          <a:xfrm>
            <a:off x="241825" y="211597"/>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PE and sport premium monitoring and tracking form</a:t>
            </a:r>
            <a:r>
              <a:rPr lang="en-GB" sz="1200" b="1" dirty="0">
                <a:latin typeface="Calibri" panose="020F0502020204030204" pitchFamily="34" charset="0"/>
                <a:cs typeface="Calibri" panose="020F0502020204030204" pitchFamily="34" charset="0"/>
              </a:rPr>
              <a:t> </a:t>
            </a:r>
            <a:endParaRPr lang="en-US" sz="1200" b="1" dirty="0">
              <a:latin typeface="Calibri" panose="020F0502020204030204" pitchFamily="34" charset="0"/>
              <a:cs typeface="Calibri" panose="020F0502020204030204" pitchFamily="34" charset="0"/>
            </a:endParaRPr>
          </a:p>
        </p:txBody>
      </p:sp>
      <p:sp>
        <p:nvSpPr>
          <p:cNvPr id="6" name="Text Box 2">
            <a:extLst>
              <a:ext uri="{FF2B5EF4-FFF2-40B4-BE49-F238E27FC236}">
                <a16:creationId xmlns:a16="http://schemas.microsoft.com/office/drawing/2014/main" id="{E75BBE26-0E13-8E2A-5BAF-A450B00A85BD}"/>
              </a:ext>
            </a:extLst>
          </p:cNvPr>
          <p:cNvSpPr txBox="1">
            <a:spLocks noChangeArrowheads="1"/>
          </p:cNvSpPr>
          <p:nvPr/>
        </p:nvSpPr>
        <p:spPr bwMode="auto">
          <a:xfrm>
            <a:off x="241825" y="663646"/>
            <a:ext cx="5695149" cy="3424476"/>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It is intended that this template should be used as preparation for the completion of the statutory DfE PE and sport premium digital expenditure</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reporting return.</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You</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can</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upload</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data</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(including</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swimming) from this template onto this platform once it becomes accessible. </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The template is a working document that you can amend and update during the year.</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Before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you</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decide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how</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you</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are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going</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to</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use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the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funding</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for</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this</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academic</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year</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you</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should</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reflect</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and evaluate the impact of your use of you PE and sport premium funding in 2024/25.</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You should use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your</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evaluation</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of</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last</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year’s</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funding</a:t>
            </a:r>
            <a:r>
              <a:rPr lang="en-US" sz="850" spc="-30" dirty="0">
                <a:effectLst/>
                <a:latin typeface="Calibri" panose="020F0502020204030204" pitchFamily="34" charset="0"/>
                <a:ea typeface="Calibri" panose="020F0502020204030204" pitchFamily="34" charset="0"/>
                <a:cs typeface="Calibri" panose="020F0502020204030204" pitchFamily="34" charset="0"/>
              </a:rPr>
              <a:t> to help </a:t>
            </a:r>
            <a:r>
              <a:rPr lang="en-US" sz="850" dirty="0">
                <a:effectLst/>
                <a:latin typeface="Calibri" panose="020F0502020204030204" pitchFamily="34" charset="0"/>
                <a:ea typeface="Calibri" panose="020F0502020204030204" pitchFamily="34" charset="0"/>
                <a:cs typeface="Calibri" panose="020F0502020204030204" pitchFamily="34" charset="0"/>
              </a:rPr>
              <a:t>you</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decide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what</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to</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do</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this</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academic year, how you will do it, and what impact you expect it to have. </a:t>
            </a: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All spending of the funding must conform with the terms outlined in the conditions of grant </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The summative digital expenditure reporting from June 2026 will continue to include swimming and water safety information. PE and sport premium funding can be used to provide top-up lessons, where necessary, to ensure pupils meet national curriculum swimming requirements</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To ensure funding is used effectively and based on your school’s needs; guidance and examples of best practice across schools can be found here. </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You must use the funding to make additional and sustainable improvements to the PE and sport in your school. </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You must develop and add to the PESSPA activities that your school already offers.</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R="312420">
              <a:lnSpc>
                <a:spcPct val="124000"/>
              </a:lnSpc>
              <a:spcBef>
                <a:spcPts val="5"/>
              </a:spcBef>
              <a:buNone/>
            </a:pPr>
            <a:r>
              <a:rPr lang="en-US" sz="850" b="1" dirty="0">
                <a:effectLst/>
                <a:latin typeface="Calibri" panose="020F0502020204030204" pitchFamily="34" charset="0"/>
                <a:ea typeface="Calibri" panose="020F0502020204030204" pitchFamily="34" charset="0"/>
                <a:cs typeface="Calibri" panose="020F0502020204030204" pitchFamily="34" charset="0"/>
              </a:rPr>
              <a:t> </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73025" marR="312420">
              <a:lnSpc>
                <a:spcPct val="124000"/>
              </a:lnSpc>
              <a:spcBef>
                <a:spcPts val="5"/>
              </a:spcBef>
              <a:buNone/>
            </a:pPr>
            <a:r>
              <a:rPr lang="en-US" sz="850" b="1" dirty="0">
                <a:effectLst/>
                <a:latin typeface="Calibri" panose="020F0502020204030204" pitchFamily="34" charset="0"/>
                <a:ea typeface="Calibri" panose="020F0502020204030204" pitchFamily="34" charset="0"/>
                <a:cs typeface="Calibri" panose="020F0502020204030204" pitchFamily="34" charset="0"/>
              </a:rPr>
              <a:t>Useful Links:</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171450" marR="312420" lvl="0" indent="-171450">
              <a:lnSpc>
                <a:spcPct val="124000"/>
              </a:lnSpc>
              <a:spcBef>
                <a:spcPts val="5"/>
              </a:spcBef>
              <a:buFont typeface="Arial" panose="020B0604020202020204" pitchFamily="34" charset="0"/>
              <a:buChar char="•"/>
            </a:pPr>
            <a:r>
              <a:rPr lang="en-US" sz="8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Complete the PE and sport premium expenditure reporting return - GOV.UK</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171450" marR="312420" lvl="0" indent="-171450">
              <a:lnSpc>
                <a:spcPct val="124000"/>
              </a:lnSpc>
              <a:spcBef>
                <a:spcPts val="5"/>
              </a:spcBef>
              <a:buFont typeface="Arial" panose="020B0604020202020204" pitchFamily="34" charset="0"/>
              <a:buChar char="•"/>
            </a:pPr>
            <a:r>
              <a:rPr lang="en-US" sz="8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PE and sport premium for primary schools - GOV.UK</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171450" marR="312420" lvl="0" indent="-171450">
              <a:lnSpc>
                <a:spcPct val="124000"/>
              </a:lnSpc>
              <a:spcBef>
                <a:spcPts val="5"/>
              </a:spcBef>
              <a:buFont typeface="Arial" panose="020B0604020202020204" pitchFamily="34" charset="0"/>
              <a:buChar char="•"/>
            </a:pPr>
            <a:r>
              <a:rPr lang="en-US" sz="8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PE and sport premium: conditions of grant 2024 to 2025 - GOV.UK</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R="312420">
              <a:lnSpc>
                <a:spcPct val="124000"/>
              </a:lnSpc>
              <a:spcBef>
                <a:spcPts val="5"/>
              </a:spcBef>
              <a:buNone/>
            </a:pPr>
            <a:r>
              <a:rPr lang="en-US" sz="850" i="1" dirty="0">
                <a:effectLst/>
                <a:latin typeface="Calibri" panose="020F0502020204030204" pitchFamily="34" charset="0"/>
                <a:ea typeface="Calibri" panose="020F0502020204030204" pitchFamily="34" charset="0"/>
                <a:cs typeface="Calibri" panose="020F0502020204030204" pitchFamily="34" charset="0"/>
              </a:rPr>
              <a:t> </a:t>
            </a:r>
            <a:endParaRPr lang="en-GB" sz="85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948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D0551-469A-DEBD-2409-100B2C306D3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53D601A-6B9B-B24F-954C-6D0ACC4C5EDD}"/>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DBBFD564-002E-61DE-9DBD-A3D6F53646DD}"/>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6" name="TextBox 5">
            <a:extLst>
              <a:ext uri="{FF2B5EF4-FFF2-40B4-BE49-F238E27FC236}">
                <a16:creationId xmlns:a16="http://schemas.microsoft.com/office/drawing/2014/main" id="{61D9F60F-F13B-1086-50C1-85D73CC0740F}"/>
              </a:ext>
            </a:extLst>
          </p:cNvPr>
          <p:cNvSpPr txBox="1"/>
          <p:nvPr/>
        </p:nvSpPr>
        <p:spPr>
          <a:xfrm>
            <a:off x="241825" y="635438"/>
            <a:ext cx="5684413" cy="893130"/>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t>Take some time to reflect on your intent, implementation and impact from last academic year to celebrate your wins but to also think about improvements for the year ahead.</a:t>
            </a:r>
          </a:p>
          <a:p>
            <a:pPr marL="171450" indent="-171450">
              <a:lnSpc>
                <a:spcPct val="124000"/>
              </a:lnSpc>
              <a:buFont typeface="Arial" panose="020B0604020202020204" pitchFamily="34" charset="0"/>
              <a:buChar char="•"/>
            </a:pPr>
            <a:r>
              <a:rPr lang="en-US" sz="850" dirty="0"/>
              <a:t>You do not need to complete every box. Just record the information that is key to your school's priorities and areas of focus.</a:t>
            </a:r>
          </a:p>
          <a:p>
            <a:pPr>
              <a:lnSpc>
                <a:spcPct val="124000"/>
              </a:lnSpc>
            </a:pPr>
            <a:r>
              <a:rPr lang="en-US" sz="850" dirty="0"/>
              <a:t>Remember - Be clear about how you focused spending on key groups such as SEND, girls and disadvantaged pupils. </a:t>
            </a:r>
          </a:p>
        </p:txBody>
      </p:sp>
      <p:graphicFrame>
        <p:nvGraphicFramePr>
          <p:cNvPr id="10" name="Table 9">
            <a:extLst>
              <a:ext uri="{FF2B5EF4-FFF2-40B4-BE49-F238E27FC236}">
                <a16:creationId xmlns:a16="http://schemas.microsoft.com/office/drawing/2014/main" id="{065D4AC4-7957-AA62-C1A0-FE4F2CF00CA3}"/>
              </a:ext>
            </a:extLst>
          </p:cNvPr>
          <p:cNvGraphicFramePr>
            <a:graphicFrameLocks noGrp="1"/>
          </p:cNvGraphicFramePr>
          <p:nvPr>
            <p:extLst>
              <p:ext uri="{D42A27DB-BD31-4B8C-83A1-F6EECF244321}">
                <p14:modId xmlns:p14="http://schemas.microsoft.com/office/powerpoint/2010/main" val="3428760812"/>
              </p:ext>
            </p:extLst>
          </p:nvPr>
        </p:nvGraphicFramePr>
        <p:xfrm>
          <a:off x="294842" y="1631328"/>
          <a:ext cx="5530128" cy="2577355"/>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15155">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782615">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a:t>
                      </a:r>
                      <a:r>
                        <a:rPr lang="en-US" sz="700" dirty="0" err="1">
                          <a:effectLst/>
                          <a:latin typeface="Calibri" panose="020F0502020204030204" pitchFamily="34" charset="0"/>
                          <a:cs typeface="Calibri" panose="020F0502020204030204" pitchFamily="34" charset="0"/>
                        </a:rPr>
                        <a:t>metres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dirty="0"/>
                        <a:t>Throughout the 3 weeks of swimming children had at least 6 sessions. The supporting evidence of assessment sheets from the swim instructors show the positive progress that children made in their swimming from starting points. </a:t>
                      </a: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Due to fitting in the rest of the school for 2 weeks it meant that </a:t>
                      </a:r>
                      <a:r>
                        <a:rPr lang="en-GB" sz="700" dirty="0">
                          <a:latin typeface="Calibri" panose="020F0502020204030204" pitchFamily="34" charset="0"/>
                          <a:cs typeface="Calibri" panose="020F0502020204030204" pitchFamily="34" charset="0"/>
                        </a:rPr>
                        <a:t>those who can’t swim proficiently, didn’t have enough pool time to make the catch up progress required to meet the standard. </a:t>
                      </a:r>
                      <a:endParaRPr lang="en-US" sz="6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69565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dirty="0"/>
                        <a:t>The supporting evidence of assessment sheets from the swim instructors at the school shows the positive progress that children made in their strokes from starting points. </a:t>
                      </a: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Due to fitting in the rest of the school for 2 weeks it meant that </a:t>
                      </a:r>
                      <a:r>
                        <a:rPr lang="en-GB" sz="700" dirty="0">
                          <a:latin typeface="Calibri" panose="020F0502020204030204" pitchFamily="34" charset="0"/>
                          <a:cs typeface="Calibri" panose="020F0502020204030204" pitchFamily="34" charset="0"/>
                        </a:rPr>
                        <a:t>those who can’t swim proficiently, didn’t have enough pool time to make the catch up progress required to meet the standard. </a:t>
                      </a:r>
                      <a:endParaRPr lang="en-US" sz="6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768122">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dirty="0">
                          <a:latin typeface="+mj-lt"/>
                          <a:cs typeface="Calibri" panose="020F0502020204030204" pitchFamily="34" charset="0"/>
                        </a:rPr>
                        <a:t>The supporting evidence of assessment from the outside agency swim coaches shows the positive progress that children</a:t>
                      </a:r>
                    </a:p>
                    <a:p>
                      <a:r>
                        <a:rPr lang="en-GB" sz="800" dirty="0">
                          <a:latin typeface="+mj-lt"/>
                          <a:cs typeface="Calibri" panose="020F0502020204030204" pitchFamily="34" charset="0"/>
                        </a:rPr>
                        <a:t>made in their self-rescue from starting points.</a:t>
                      </a:r>
                      <a:endParaRPr lang="en-US" sz="800" dirty="0">
                        <a:latin typeface="+mj-lt"/>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Due to fitting in the rest of the school for 2 weeks it meant that </a:t>
                      </a:r>
                      <a:r>
                        <a:rPr lang="en-GB" sz="700" dirty="0">
                          <a:latin typeface="Calibri" panose="020F0502020204030204" pitchFamily="34" charset="0"/>
                          <a:cs typeface="Calibri" panose="020F0502020204030204" pitchFamily="34" charset="0"/>
                        </a:rPr>
                        <a:t>those who can’t swim proficiently, didn’t have enough pool time to make the catch up progress required to meet the standard. </a:t>
                      </a:r>
                      <a:endParaRPr lang="en-US" sz="6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19124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B673-A646-6C19-D15A-944B76414D7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CFE197E3-816B-103F-5443-0FF70B38E1D9}"/>
              </a:ext>
            </a:extLst>
          </p:cNvPr>
          <p:cNvPicPr>
            <a:picLocks noChangeAspect="1"/>
          </p:cNvPicPr>
          <p:nvPr/>
        </p:nvPicPr>
        <p:blipFill>
          <a:blip r:embed="rId2"/>
          <a:stretch>
            <a:fillRect/>
          </a:stretch>
        </p:blipFill>
        <p:spPr>
          <a:xfrm>
            <a:off x="-30729" y="0"/>
            <a:ext cx="6187224" cy="4322536"/>
          </a:xfrm>
          <a:prstGeom prst="rect">
            <a:avLst/>
          </a:prstGeom>
        </p:spPr>
      </p:pic>
      <p:sp>
        <p:nvSpPr>
          <p:cNvPr id="4" name="TextBox 3">
            <a:extLst>
              <a:ext uri="{FF2B5EF4-FFF2-40B4-BE49-F238E27FC236}">
                <a16:creationId xmlns:a16="http://schemas.microsoft.com/office/drawing/2014/main" id="{58774285-6350-5F9D-309A-493EA80BAD9B}"/>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623E1137-5874-5AF5-E33D-0283DCF09A03}"/>
              </a:ext>
            </a:extLst>
          </p:cNvPr>
          <p:cNvSpPr/>
          <p:nvPr/>
        </p:nvSpPr>
        <p:spPr>
          <a:xfrm>
            <a:off x="151644" y="16794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BB7A6755-CF87-7230-570A-7309BBAF653F}"/>
              </a:ext>
            </a:extLst>
          </p:cNvPr>
          <p:cNvGraphicFramePr>
            <a:graphicFrameLocks noGrp="1"/>
          </p:cNvGraphicFramePr>
          <p:nvPr>
            <p:extLst>
              <p:ext uri="{D42A27DB-BD31-4B8C-83A1-F6EECF244321}">
                <p14:modId xmlns:p14="http://schemas.microsoft.com/office/powerpoint/2010/main" val="737277943"/>
              </p:ext>
            </p:extLst>
          </p:nvPr>
        </p:nvGraphicFramePr>
        <p:xfrm>
          <a:off x="241825" y="169959"/>
          <a:ext cx="5530128" cy="4067476"/>
        </p:xfrm>
        <a:graphic>
          <a:graphicData uri="http://schemas.openxmlformats.org/drawingml/2006/table">
            <a:tbl>
              <a:tblPr firstRow="1" bandRow="1">
                <a:tableStyleId>{5C22544A-7EE6-4342-B048-85BDC9FD1C3A}</a:tableStyleId>
              </a:tblPr>
              <a:tblGrid>
                <a:gridCol w="1120631">
                  <a:extLst>
                    <a:ext uri="{9D8B030D-6E8A-4147-A177-3AD203B41FA5}">
                      <a16:colId xmlns:a16="http://schemas.microsoft.com/office/drawing/2014/main" val="1397519339"/>
                    </a:ext>
                  </a:extLst>
                </a:gridCol>
                <a:gridCol w="2816352">
                  <a:extLst>
                    <a:ext uri="{9D8B030D-6E8A-4147-A177-3AD203B41FA5}">
                      <a16:colId xmlns:a16="http://schemas.microsoft.com/office/drawing/2014/main" val="279180329"/>
                    </a:ext>
                  </a:extLst>
                </a:gridCol>
                <a:gridCol w="1593145">
                  <a:extLst>
                    <a:ext uri="{9D8B030D-6E8A-4147-A177-3AD203B41FA5}">
                      <a16:colId xmlns:a16="http://schemas.microsoft.com/office/drawing/2014/main" val="1532179531"/>
                    </a:ext>
                  </a:extLst>
                </a:gridCol>
              </a:tblGrid>
              <a:tr h="394694">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1622632">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b="0" dirty="0"/>
                        <a:t>Staff confidence in teaching PE has improved significantly this year, supported by focused CPD and the positive impact of ASPIRE coaches. Staff voice and PECS documentation show increased understanding of key sports and greater confidence in delivering meaningful lessons. PE data has also improved, mirroring the stronger quality of teaching across the subject.</a:t>
                      </a:r>
                    </a:p>
                    <a:p>
                      <a:r>
                        <a:rPr lang="en-GB" sz="800" b="0" dirty="0"/>
                        <a:t>High engagement in ASPIRE-led clubs, along with regular equipment audits and responsive purchasing, has ensured staff feel well-supported and equipped to deliver high-quality PE.</a:t>
                      </a:r>
                    </a:p>
                    <a:p>
                      <a:endParaRPr lang="en-US" sz="700" b="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b="0" dirty="0"/>
                        <a:t>Staff voice has identified that further support is needed in teaching gymnastics, particularly in confidently using equipment and understanding how to progress pupils through each stage of their gymnastics units. To address this, targeted CPD will be planned for next year to strengthen staff skills and ensure consistent, high-quality delivery across the curriculum.</a:t>
                      </a:r>
                      <a:endParaRPr lang="en-US" sz="700" b="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1964356">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Increasing engagement of all pupils in regular physical activity and sporting activities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b="0" dirty="0"/>
                        <a:t>Pupils took part in a broad selection of popular clubs—including multi-skills, gymnastics, dance, football and forest school—with attendance records and parent, pupil and staff voice showing strong engagement and success. All children also experienced regular competitive PE, further strengthened by our whole-school rewards day, which provided inclusive opportunities for competitive sport.</a:t>
                      </a:r>
                    </a:p>
                    <a:p>
                      <a:r>
                        <a:rPr lang="en-GB" sz="800" b="0" dirty="0"/>
                        <a:t>In addition, </a:t>
                      </a:r>
                      <a:r>
                        <a:rPr lang="en-GB" sz="800" b="0" dirty="0" err="1"/>
                        <a:t>Bikeability</a:t>
                      </a:r>
                      <a:r>
                        <a:rPr lang="en-GB" sz="800" b="0" dirty="0"/>
                        <a:t> training and the provision of free bikes for Early Years have helped promote active lifestyles beyond school. Overall, the wide variety of activities offered this year has significantly increased pupil participation and supported the development of positive attitudes towards physical activity and competition.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800" b="0" dirty="0"/>
                        <a:t>Our aim for next year is to broaden the range of sports on offer by working with wider sports coaches and external agencies, giving children access to activities they may not usually experience. A further priority will be to enter the school into more competitions to strengthen competitive opportunities for all pupils.</a:t>
                      </a:r>
                    </a:p>
                    <a:p>
                      <a:endParaRPr lang="en-US" sz="700" b="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bl>
          </a:graphicData>
        </a:graphic>
      </p:graphicFrame>
    </p:spTree>
    <p:extLst>
      <p:ext uri="{BB962C8B-B14F-4D97-AF65-F5344CB8AC3E}">
        <p14:creationId xmlns:p14="http://schemas.microsoft.com/office/powerpoint/2010/main" val="275597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3B42-8C81-4DE7-625E-17DE05AD0C2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1C0FE35C-D015-5924-5AA8-4FAE00537F08}"/>
              </a:ext>
            </a:extLst>
          </p:cNvPr>
          <p:cNvPicPr>
            <a:picLocks noChangeAspect="1"/>
          </p:cNvPicPr>
          <p:nvPr/>
        </p:nvPicPr>
        <p:blipFill>
          <a:blip r:embed="rId2"/>
          <a:stretch>
            <a:fillRect/>
          </a:stretch>
        </p:blipFill>
        <p:spPr>
          <a:xfrm>
            <a:off x="-30729" y="0"/>
            <a:ext cx="6187224" cy="4322536"/>
          </a:xfrm>
          <a:prstGeom prst="rect">
            <a:avLst/>
          </a:prstGeom>
        </p:spPr>
      </p:pic>
      <p:sp>
        <p:nvSpPr>
          <p:cNvPr id="4" name="TextBox 3">
            <a:extLst>
              <a:ext uri="{FF2B5EF4-FFF2-40B4-BE49-F238E27FC236}">
                <a16:creationId xmlns:a16="http://schemas.microsoft.com/office/drawing/2014/main" id="{6E532BB3-3E8C-8C2B-D49F-407DAA50D1D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1156B0D5-CD92-3A4E-5E05-AA4D983A4A24}"/>
              </a:ext>
            </a:extLst>
          </p:cNvPr>
          <p:cNvSpPr/>
          <p:nvPr/>
        </p:nvSpPr>
        <p:spPr>
          <a:xfrm>
            <a:off x="159264" y="17556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F9BDBC17-CD2E-90F4-A5E7-9D45B87765A4}"/>
              </a:ext>
            </a:extLst>
          </p:cNvPr>
          <p:cNvGraphicFramePr>
            <a:graphicFrameLocks noGrp="1"/>
          </p:cNvGraphicFramePr>
          <p:nvPr>
            <p:extLst>
              <p:ext uri="{D42A27DB-BD31-4B8C-83A1-F6EECF244321}">
                <p14:modId xmlns:p14="http://schemas.microsoft.com/office/powerpoint/2010/main" val="2149014960"/>
              </p:ext>
            </p:extLst>
          </p:nvPr>
        </p:nvGraphicFramePr>
        <p:xfrm>
          <a:off x="241825" y="132874"/>
          <a:ext cx="5530128" cy="411480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b="0" dirty="0">
                          <a:effectLst/>
                          <a:latin typeface="Calibri" panose="020F0502020204030204" pitchFamily="34" charset="0"/>
                          <a:cs typeface="Calibri" panose="020F0502020204030204" pitchFamily="34" charset="0"/>
                        </a:rPr>
                        <a:t>Raising the profile of PE and sport across the school, to support whole school improvement</a:t>
                      </a:r>
                      <a:endParaRPr lang="en-US" sz="700" b="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dirty="0"/>
                        <a:t>This year, children have benefited from a wide range of high-quality sporting opportunities, helping them to be more active and engaged in PE. Pupils took part in a broad selection of popular clubs—including multi-skills, gymnastics, dance, football and forest school. All children also experienced regular competitive PE, further strengthened by our whole-school rewards day, which provided inclusive opportunities for competitive sport.</a:t>
                      </a: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would like to engage children in more team games throughout the school year.  We could start introducing internal school competitions as an opportunity to earn more house points.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187166">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4. </a:t>
                      </a:r>
                      <a:r>
                        <a:rPr lang="en-US" sz="700" dirty="0">
                          <a:effectLst/>
                          <a:latin typeface="Calibri" panose="020F0502020204030204" pitchFamily="34" charset="0"/>
                          <a:cs typeface="Calibri" panose="020F0502020204030204" pitchFamily="34" charset="0"/>
                        </a:rPr>
                        <a:t>Offer a broader and more equal experience of a range of sports and physical activities to all pupils and ensure equal access to sport for boys and girls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800" dirty="0">
                          <a:latin typeface="+mj-lt"/>
                          <a:cs typeface="Calibri" panose="020F0502020204030204" pitchFamily="34" charset="0"/>
                        </a:rPr>
                        <a:t>Through after school registers we had a range of girls and boys attend sports clubs and active lunchtimes.  Clubs were always full capacity however we found it was still very boy heavy.</a:t>
                      </a:r>
                    </a:p>
                    <a:p>
                      <a:endParaRPr lang="en-US" sz="800" dirty="0">
                        <a:latin typeface="+mj-lt"/>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latin typeface="+mj-lt"/>
                          <a:cs typeface="Calibri" panose="020F0502020204030204" pitchFamily="34" charset="0"/>
                        </a:rPr>
                        <a:t>To involve more girls in sports clubs.  We could put on only girl clubs or active lunchtimes to target girl engagement. </a:t>
                      </a:r>
                    </a:p>
                    <a:p>
                      <a:endParaRPr lang="en-US" sz="800" dirty="0">
                        <a:latin typeface="+mj-lt"/>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5. </a:t>
                      </a:r>
                      <a:r>
                        <a:rPr lang="en-US" sz="700" dirty="0">
                          <a:effectLst/>
                          <a:latin typeface="Calibri" panose="020F0502020204030204" pitchFamily="34" charset="0"/>
                          <a:cs typeface="Calibri" panose="020F0502020204030204" pitchFamily="34" charset="0"/>
                        </a:rPr>
                        <a:t>Increasing participation in competitive sport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latin typeface="+mj-lt"/>
                          <a:cs typeface="Calibri" panose="020F0502020204030204" pitchFamily="34" charset="0"/>
                        </a:rPr>
                        <a:t>This year we held an end of year rewards day where children were put into house </a:t>
                      </a:r>
                      <a:r>
                        <a:rPr lang="en-US" sz="800" dirty="0" err="1">
                          <a:latin typeface="+mj-lt"/>
                          <a:cs typeface="Calibri" panose="020F0502020204030204" pitchFamily="34" charset="0"/>
                        </a:rPr>
                        <a:t>colours</a:t>
                      </a:r>
                      <a:r>
                        <a:rPr lang="en-US" sz="800" dirty="0">
                          <a:latin typeface="+mj-lt"/>
                          <a:cs typeface="Calibri" panose="020F0502020204030204" pitchFamily="34" charset="0"/>
                        </a:rPr>
                        <a:t> to try and earn as many points as possible whilst working as a team.  This allowed year groups from nursery up to year 6 to take part in competitive team games.  We also held another successful sports day where parents were able to attend.  All children were given a number of races to compete in to expose them to competition.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latin typeface="+mj-lt"/>
                          <a:cs typeface="Calibri" panose="020F0502020204030204" pitchFamily="34" charset="0"/>
                        </a:rPr>
                        <a:t>We did not enter in any external competitions this year which will be a key target for next year. </a:t>
                      </a:r>
                    </a:p>
                    <a:p>
                      <a:endParaRPr lang="en-US" sz="800" dirty="0">
                        <a:latin typeface="+mj-lt"/>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bl>
          </a:graphicData>
        </a:graphic>
      </p:graphicFrame>
    </p:spTree>
    <p:extLst>
      <p:ext uri="{BB962C8B-B14F-4D97-AF65-F5344CB8AC3E}">
        <p14:creationId xmlns:p14="http://schemas.microsoft.com/office/powerpoint/2010/main" val="221221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434C-40D3-B593-20E1-7F77321E8D2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026D05E-2A4F-B56B-D369-7D73D5C3E07D}"/>
              </a:ext>
            </a:extLst>
          </p:cNvPr>
          <p:cNvPicPr>
            <a:picLocks noChangeAspect="1"/>
          </p:cNvPicPr>
          <p:nvPr/>
        </p:nvPicPr>
        <p:blipFill>
          <a:blip r:embed="rId2"/>
          <a:stretch>
            <a:fillRect/>
          </a:stretch>
        </p:blipFill>
        <p:spPr>
          <a:xfrm>
            <a:off x="-2809" y="0"/>
            <a:ext cx="6166284" cy="4322536"/>
          </a:xfrm>
          <a:prstGeom prst="rect">
            <a:avLst/>
          </a:prstGeom>
        </p:spPr>
      </p:pic>
      <p:sp>
        <p:nvSpPr>
          <p:cNvPr id="4" name="TextBox 3">
            <a:extLst>
              <a:ext uri="{FF2B5EF4-FFF2-40B4-BE49-F238E27FC236}">
                <a16:creationId xmlns:a16="http://schemas.microsoft.com/office/drawing/2014/main" id="{5068A47E-05FA-E59E-E6B8-458180D7CF21}"/>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Aims for the next academic year (2025/2026)</a:t>
            </a:r>
          </a:p>
        </p:txBody>
      </p:sp>
      <p:sp>
        <p:nvSpPr>
          <p:cNvPr id="2" name="TextBox 1">
            <a:extLst>
              <a:ext uri="{FF2B5EF4-FFF2-40B4-BE49-F238E27FC236}">
                <a16:creationId xmlns:a16="http://schemas.microsoft.com/office/drawing/2014/main" id="{DF6A6CD2-88E8-9610-81B4-3451EA6069CB}"/>
              </a:ext>
            </a:extLst>
          </p:cNvPr>
          <p:cNvSpPr txBox="1"/>
          <p:nvPr/>
        </p:nvSpPr>
        <p:spPr>
          <a:xfrm>
            <a:off x="241825" y="607518"/>
            <a:ext cx="5684413" cy="1696298"/>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t>Using your whole school priorities, school development plan and previous PE, school sport and physical activity data, set out your aims for the year ahead. </a:t>
            </a:r>
          </a:p>
          <a:p>
            <a:pPr marL="171450" indent="-171450">
              <a:lnSpc>
                <a:spcPct val="124000"/>
              </a:lnSpc>
              <a:buFont typeface="Arial" panose="020B0604020202020204" pitchFamily="34" charset="0"/>
              <a:buChar char="•"/>
            </a:pPr>
            <a:r>
              <a:rPr lang="en-US" sz="850" dirty="0"/>
              <a:t>Think about specific areas of need such as </a:t>
            </a:r>
            <a:r>
              <a:rPr lang="en-US" sz="850" b="1" dirty="0"/>
              <a:t>inactive girls, SEND and disadvantaged pupils</a:t>
            </a:r>
          </a:p>
          <a:p>
            <a:pPr marL="171450" indent="-171450">
              <a:lnSpc>
                <a:spcPct val="124000"/>
              </a:lnSpc>
              <a:buFont typeface="Arial" panose="020B0604020202020204" pitchFamily="34" charset="0"/>
              <a:buChar char="•"/>
            </a:pPr>
            <a:r>
              <a:rPr lang="en-US" sz="850" dirty="0"/>
              <a:t>Remember to also input your swimming data and reflections in the table located at the bottom of this page.</a:t>
            </a:r>
          </a:p>
          <a:p>
            <a:pPr marL="171450" indent="-171450">
              <a:lnSpc>
                <a:spcPct val="124000"/>
              </a:lnSpc>
              <a:buFont typeface="Arial" panose="020B0604020202020204" pitchFamily="34" charset="0"/>
              <a:buChar char="•"/>
            </a:pPr>
            <a:r>
              <a:rPr lang="en-US" sz="850" dirty="0"/>
              <a:t>Consider which of the 5 key areas improvements will be focusing on:</a:t>
            </a:r>
          </a:p>
          <a:p>
            <a:pPr marL="228600" indent="-228600">
              <a:lnSpc>
                <a:spcPct val="124000"/>
              </a:lnSpc>
              <a:buFont typeface="+mj-lt"/>
              <a:buAutoNum type="arabicPeriod"/>
            </a:pPr>
            <a:r>
              <a:rPr lang="en-US" sz="700" dirty="0"/>
              <a:t>Increasing confidence, knowledge and skills of all staff in teaching PE and sporting activities prioritising CPD and training where needed.</a:t>
            </a:r>
          </a:p>
          <a:p>
            <a:pPr marL="228600" indent="-228600">
              <a:lnSpc>
                <a:spcPct val="124000"/>
              </a:lnSpc>
              <a:buFont typeface="+mj-lt"/>
              <a:buAutoNum type="arabicPeriod"/>
            </a:pPr>
            <a:r>
              <a:rPr lang="en-US" sz="700" dirty="0"/>
              <a:t>Increasing engagement of all pupils in regular physical activity and sporting activities</a:t>
            </a:r>
          </a:p>
          <a:p>
            <a:pPr marL="228600" indent="-228600">
              <a:lnSpc>
                <a:spcPct val="124000"/>
              </a:lnSpc>
              <a:buFont typeface="+mj-lt"/>
              <a:buAutoNum type="arabicPeriod"/>
            </a:pPr>
            <a:r>
              <a:rPr lang="en-US" sz="700" dirty="0"/>
              <a:t>Raising the profile of PE and sport across the school, to support whole school improvement</a:t>
            </a:r>
          </a:p>
          <a:p>
            <a:pPr marL="228600" indent="-228600">
              <a:lnSpc>
                <a:spcPct val="124000"/>
              </a:lnSpc>
              <a:buFont typeface="+mj-lt"/>
              <a:buAutoNum type="arabicPeriod"/>
            </a:pPr>
            <a:r>
              <a:rPr lang="en-US" sz="700" dirty="0"/>
              <a:t>Offer a broader and more equal experience of a range of sports and physical activities to all pupils and ensure equal access to sport for boys and girls</a:t>
            </a:r>
          </a:p>
          <a:p>
            <a:pPr marL="228600" indent="-228600">
              <a:lnSpc>
                <a:spcPct val="124000"/>
              </a:lnSpc>
              <a:buFont typeface="+mj-lt"/>
              <a:buAutoNum type="arabicPeriod"/>
            </a:pPr>
            <a:r>
              <a:rPr lang="en-US" sz="700" dirty="0"/>
              <a:t>Increasing participation in competitive sport</a:t>
            </a:r>
          </a:p>
        </p:txBody>
      </p:sp>
      <p:graphicFrame>
        <p:nvGraphicFramePr>
          <p:cNvPr id="5" name="Table 4">
            <a:extLst>
              <a:ext uri="{FF2B5EF4-FFF2-40B4-BE49-F238E27FC236}">
                <a16:creationId xmlns:a16="http://schemas.microsoft.com/office/drawing/2014/main" id="{5A182FA8-E1AB-D63D-6ECD-2D907EE595F6}"/>
              </a:ext>
            </a:extLst>
          </p:cNvPr>
          <p:cNvGraphicFramePr>
            <a:graphicFrameLocks noGrp="1"/>
          </p:cNvGraphicFramePr>
          <p:nvPr>
            <p:extLst>
              <p:ext uri="{D42A27DB-BD31-4B8C-83A1-F6EECF244321}">
                <p14:modId xmlns:p14="http://schemas.microsoft.com/office/powerpoint/2010/main" val="1857808952"/>
              </p:ext>
            </p:extLst>
          </p:nvPr>
        </p:nvGraphicFramePr>
        <p:xfrm>
          <a:off x="315269" y="2352676"/>
          <a:ext cx="5530128" cy="178072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a:t>
                      </a:r>
                      <a:r>
                        <a:rPr lang="en-US" sz="700" dirty="0" err="1">
                          <a:effectLst/>
                          <a:latin typeface="Calibri" panose="020F0502020204030204" pitchFamily="34" charset="0"/>
                          <a:cs typeface="Calibri" panose="020F0502020204030204" pitchFamily="34" charset="0"/>
                        </a:rPr>
                        <a:t>metres</a:t>
                      </a: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335679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BAF56-3D8C-5C56-EC65-F09DDE0E9A3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8FECD63-296E-DB2D-1218-4F9CDBBED92E}"/>
              </a:ext>
            </a:extLst>
          </p:cNvPr>
          <p:cNvPicPr>
            <a:picLocks noChangeAspect="1"/>
          </p:cNvPicPr>
          <p:nvPr/>
        </p:nvPicPr>
        <p:blipFill>
          <a:blip r:embed="rId2"/>
          <a:stretch>
            <a:fillRect/>
          </a:stretch>
        </p:blipFill>
        <p:spPr>
          <a:xfrm>
            <a:off x="-37709" y="0"/>
            <a:ext cx="6201184" cy="4322536"/>
          </a:xfrm>
          <a:prstGeom prst="rect">
            <a:avLst/>
          </a:prstGeom>
        </p:spPr>
      </p:pic>
      <p:sp>
        <p:nvSpPr>
          <p:cNvPr id="4" name="TextBox 3">
            <a:extLst>
              <a:ext uri="{FF2B5EF4-FFF2-40B4-BE49-F238E27FC236}">
                <a16:creationId xmlns:a16="http://schemas.microsoft.com/office/drawing/2014/main" id="{60A9C37A-3E57-4DDF-9242-6A80A0981789}"/>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E8B5FDB1-5538-DC46-5C8D-0386BD9BBC8C}"/>
              </a:ext>
            </a:extLst>
          </p:cNvPr>
          <p:cNvSpPr/>
          <p:nvPr/>
        </p:nvSpPr>
        <p:spPr>
          <a:xfrm>
            <a:off x="167524" y="16794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2BEE4F89-4408-F00A-3DA8-BFCBC572C119}"/>
              </a:ext>
            </a:extLst>
          </p:cNvPr>
          <p:cNvGraphicFramePr>
            <a:graphicFrameLocks noGrp="1"/>
          </p:cNvGraphicFramePr>
          <p:nvPr>
            <p:extLst>
              <p:ext uri="{D42A27DB-BD31-4B8C-83A1-F6EECF244321}">
                <p14:modId xmlns:p14="http://schemas.microsoft.com/office/powerpoint/2010/main" val="3883968950"/>
              </p:ext>
            </p:extLst>
          </p:nvPr>
        </p:nvGraphicFramePr>
        <p:xfrm>
          <a:off x="241825" y="167948"/>
          <a:ext cx="5530128" cy="3975287"/>
        </p:xfrm>
        <a:graphic>
          <a:graphicData uri="http://schemas.openxmlformats.org/drawingml/2006/table">
            <a:tbl>
              <a:tblPr firstRow="1" bandRow="1">
                <a:tableStyleId>{5C22544A-7EE6-4342-B048-85BDC9FD1C3A}</a:tableStyleId>
              </a:tblPr>
              <a:tblGrid>
                <a:gridCol w="1290205">
                  <a:extLst>
                    <a:ext uri="{9D8B030D-6E8A-4147-A177-3AD203B41FA5}">
                      <a16:colId xmlns:a16="http://schemas.microsoft.com/office/drawing/2014/main" val="1397519339"/>
                    </a:ext>
                  </a:extLst>
                </a:gridCol>
                <a:gridCol w="1515011">
                  <a:extLst>
                    <a:ext uri="{9D8B030D-6E8A-4147-A177-3AD203B41FA5}">
                      <a16:colId xmlns:a16="http://schemas.microsoft.com/office/drawing/2014/main" val="279180329"/>
                    </a:ext>
                  </a:extLst>
                </a:gridCol>
                <a:gridCol w="1362456">
                  <a:extLst>
                    <a:ext uri="{9D8B030D-6E8A-4147-A177-3AD203B41FA5}">
                      <a16:colId xmlns:a16="http://schemas.microsoft.com/office/drawing/2014/main" val="1419483341"/>
                    </a:ext>
                  </a:extLst>
                </a:gridCol>
                <a:gridCol w="1362456">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Aim</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Why?</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Key Area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187903">
                <a:tc>
                  <a:txBody>
                    <a:bodyPr/>
                    <a:lstStyle/>
                    <a:p>
                      <a:pPr algn="l">
                        <a:lnSpc>
                          <a:spcPct val="100000"/>
                        </a:lnSpc>
                      </a:pPr>
                      <a:r>
                        <a:rPr lang="en-US" sz="600" dirty="0">
                          <a:latin typeface="Calibri" panose="020F0502020204030204" pitchFamily="34" charset="0"/>
                          <a:cs typeface="Calibri" panose="020F0502020204030204" pitchFamily="34" charset="0"/>
                        </a:rPr>
                        <a:t>Focus on teacher training ensuring all teachers are confident to enjoy teaching High Quality Physical Education.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latin typeface="Calibri" panose="020F0502020204030204" pitchFamily="34" charset="0"/>
                          <a:cs typeface="Calibri" panose="020F0502020204030204" pitchFamily="34" charset="0"/>
                        </a:rPr>
                        <a:t>To ensure all children are participating in two hours a week of high-quality PE every week.</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Staff confidence surveys, pupils attainment data, lesson observation reviews, pupil voice. </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Whole school profile of PE to be improved with an increase in activity for target groups. (SEND and girls)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algn="l">
                        <a:lnSpc>
                          <a:spcPct val="100000"/>
                        </a:lnSpc>
                      </a:pPr>
                      <a:r>
                        <a:rPr lang="en-US" sz="600" dirty="0">
                          <a:latin typeface="Calibri" panose="020F0502020204030204" pitchFamily="34" charset="0"/>
                          <a:cs typeface="Calibri" panose="020F0502020204030204" pitchFamily="34" charset="0"/>
                        </a:rPr>
                        <a:t>Through feedback and after school club registers we have a low percentage of girls attending sporting clubs or taking part in active sports.</a:t>
                      </a:r>
                    </a:p>
                    <a:p>
                      <a:pPr algn="l">
                        <a:lnSpc>
                          <a:spcPct val="100000"/>
                        </a:lnSpc>
                      </a:pPr>
                      <a:r>
                        <a:rPr lang="en-US" sz="600" dirty="0">
                          <a:latin typeface="Calibri" panose="020F0502020204030204" pitchFamily="34" charset="0"/>
                          <a:cs typeface="Calibri" panose="020F0502020204030204" pitchFamily="34" charset="0"/>
                        </a:rPr>
                        <a:t>SEND data is still low so we need to put strategies in place to support his,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endParaRPr lang="en-US" sz="600" dirty="0">
                        <a:latin typeface="Calibri" panose="020F0502020204030204" pitchFamily="34" charset="0"/>
                        <a:cs typeface="Calibri" panose="020F0502020204030204" pitchFamily="34" charset="0"/>
                      </a:endParaRPr>
                    </a:p>
                    <a:p>
                      <a:pPr algn="l">
                        <a:lnSpc>
                          <a:spcPct val="100000"/>
                        </a:lnSpc>
                      </a:pPr>
                      <a:r>
                        <a:rPr lang="en-US" sz="600" dirty="0">
                          <a:latin typeface="Calibri" panose="020F0502020204030204" pitchFamily="34" charset="0"/>
                          <a:cs typeface="Calibri" panose="020F0502020204030204" pitchFamily="34" charset="0"/>
                        </a:rPr>
                        <a:t>Host only girl sports clubs or target them through outside agencies at active lunchtimes. </a:t>
                      </a:r>
                    </a:p>
                    <a:p>
                      <a:pPr algn="l">
                        <a:lnSpc>
                          <a:spcPct val="100000"/>
                        </a:lnSpc>
                      </a:pPr>
                      <a:r>
                        <a:rPr lang="en-US" sz="600" dirty="0">
                          <a:latin typeface="Calibri" panose="020F0502020204030204" pitchFamily="34" charset="0"/>
                          <a:cs typeface="Calibri" panose="020F0502020204030204" pitchFamily="34" charset="0"/>
                        </a:rPr>
                        <a:t>SEND clubs.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endParaRPr lang="en-US" sz="600" dirty="0">
                        <a:latin typeface="Calibri" panose="020F0502020204030204" pitchFamily="34" charset="0"/>
                        <a:cs typeface="Calibri" panose="020F0502020204030204" pitchFamily="34" charset="0"/>
                      </a:endParaRPr>
                    </a:p>
                    <a:p>
                      <a:pPr algn="l">
                        <a:lnSpc>
                          <a:spcPct val="100000"/>
                        </a:lnSpc>
                      </a:pPr>
                      <a:r>
                        <a:rPr lang="en-US" sz="600" dirty="0">
                          <a:latin typeface="Calibri" panose="020F0502020204030204" pitchFamily="34" charset="0"/>
                          <a:cs typeface="Calibri" panose="020F0502020204030204" pitchFamily="34" charset="0"/>
                        </a:rPr>
                        <a:t>Pupil voice on engagement of sports and what sports that girls would be interested in.  </a:t>
                      </a:r>
                    </a:p>
                    <a:p>
                      <a:pPr algn="l">
                        <a:lnSpc>
                          <a:spcPct val="100000"/>
                        </a:lnSpc>
                      </a:pPr>
                      <a:r>
                        <a:rPr lang="en-US" sz="600" dirty="0">
                          <a:latin typeface="Calibri" panose="020F0502020204030204" pitchFamily="34" charset="0"/>
                          <a:cs typeface="Calibri" panose="020F0502020204030204" pitchFamily="34" charset="0"/>
                        </a:rPr>
                        <a:t>Gymnastics club in Autumn 2 was heavy girl attendance.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370840">
                <a:tc>
                  <a:txBody>
                    <a:bodyPr/>
                    <a:lstStyle/>
                    <a:p>
                      <a:r>
                        <a:rPr lang="en-GB" sz="600" kern="1200" dirty="0">
                          <a:solidFill>
                            <a:schemeClr val="tx1"/>
                          </a:solidFill>
                          <a:effectLst/>
                          <a:latin typeface="Calibri" panose="020F0502020204030204" pitchFamily="34" charset="0"/>
                          <a:ea typeface="+mn-ea"/>
                          <a:cs typeface="Calibri" panose="020F0502020204030204" pitchFamily="34" charset="0"/>
                        </a:rPr>
                        <a:t>Staff to feel more confident in building progression in subjects of their choice, for example gymnastics and forest school.</a:t>
                      </a:r>
                    </a:p>
                    <a:p>
                      <a:r>
                        <a:rPr lang="en-GB" sz="1134" kern="1200" dirty="0">
                          <a:solidFill>
                            <a:schemeClr val="dk1"/>
                          </a:solidFill>
                          <a:effectLst/>
                          <a:latin typeface="+mn-lt"/>
                          <a:ea typeface="+mn-ea"/>
                          <a:cs typeface="+mn-cs"/>
                        </a:rPr>
                        <a: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Staff have highlighted through staff voice that more CPD is needed in using gymnastics apparatus and equipment.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We have a large forest school area that is not used much by class teachers so we want to put training on so that staff feel confident.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CPD for gymnastics and forest school.</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Two gymnastics and dance units have been placed into this school year so that staff can feel more confident in progressing onto equipment.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Staff voice and budget plans through CPD.</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Learning walks during gymnastics 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Children to experience emotion coaching and relax kids sessions to support mindfulness and mental health and well being.</a:t>
                      </a: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High number of children in school with mental health and well being support and the percentage is getting higher.  Reception currently do not have relax kids sessions which have been beneficial in the past.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 big focus on more sessions for children to support mindfulness so that we can see an impact on behavior through the school day and </a:t>
                      </a:r>
                      <a:r>
                        <a:rPr lang="en-US" sz="600" dirty="0" err="1">
                          <a:latin typeface="Calibri" panose="020F0502020204030204" pitchFamily="34" charset="0"/>
                          <a:cs typeface="Calibri" panose="020F0502020204030204" pitchFamily="34" charset="0"/>
                        </a:rPr>
                        <a:t>moodly</a:t>
                      </a:r>
                      <a:r>
                        <a:rPr lang="en-US" sz="600" dirty="0">
                          <a:latin typeface="Calibri" panose="020F0502020204030204" pitchFamily="34" charset="0"/>
                          <a:cs typeface="Calibri" panose="020F0502020204030204" pitchFamily="34"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Parent/pupil voice.</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err="1">
                          <a:latin typeface="Calibri" panose="020F0502020204030204" pitchFamily="34" charset="0"/>
                          <a:cs typeface="Calibri" panose="020F0502020204030204" pitchFamily="34" charset="0"/>
                        </a:rPr>
                        <a:t>Behaviour</a:t>
                      </a:r>
                      <a:r>
                        <a:rPr lang="en-US" sz="600" dirty="0">
                          <a:latin typeface="Calibri" panose="020F0502020204030204" pitchFamily="34" charset="0"/>
                          <a:cs typeface="Calibri" panose="020F0502020204030204" pitchFamily="34" charset="0"/>
                        </a:rPr>
                        <a:t> charts and </a:t>
                      </a:r>
                      <a:r>
                        <a:rPr lang="en-US" sz="600" dirty="0" err="1">
                          <a:latin typeface="Calibri" panose="020F0502020204030204" pitchFamily="34" charset="0"/>
                          <a:cs typeface="Calibri" panose="020F0502020204030204" pitchFamily="34" charset="0"/>
                        </a:rPr>
                        <a:t>moodly</a:t>
                      </a:r>
                      <a:r>
                        <a:rPr lang="en-US" sz="600" dirty="0">
                          <a:latin typeface="Calibri" panose="020F0502020204030204" pitchFamily="34" charset="0"/>
                          <a:cs typeface="Calibri" panose="020F0502020204030204" pitchFamily="34" charset="0"/>
                        </a:rPr>
                        <a:t> for certain children.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effectLst/>
                          <a:latin typeface="Calibri" panose="020F0502020204030204" pitchFamily="34" charset="0"/>
                          <a:cs typeface="Calibri" panose="020F0502020204030204" pitchFamily="34" charset="0"/>
                        </a:rPr>
                        <a:t>An improvement of behavior at play time and lunchtimes.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To ensure behaviour incidents are low by engaging children in high quality play- outside agencies with sports coaches. </a:t>
                      </a:r>
                      <a:endParaRPr lang="en-US" sz="4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err="1">
                          <a:latin typeface="Calibri" panose="020F0502020204030204" pitchFamily="34" charset="0"/>
                          <a:cs typeface="Calibri" panose="020F0502020204030204" pitchFamily="34" charset="0"/>
                        </a:rPr>
                        <a:t>Behaviour</a:t>
                      </a:r>
                      <a:r>
                        <a:rPr lang="en-US" sz="600" dirty="0">
                          <a:latin typeface="Calibri" panose="020F0502020204030204" pitchFamily="34" charset="0"/>
                          <a:cs typeface="Calibri" panose="020F0502020204030204" pitchFamily="34" charset="0"/>
                        </a:rPr>
                        <a:t> logs indicate that children are being sent to SLT a lot during this times of the day.  We need to look at putting something more permanent in place to improve on this. Look at OPAL.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Lunchtime incident reports on days where we have coaches.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Pupil voice</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Lunchtime supervisor voice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050298"/>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kern="1200" dirty="0">
                          <a:solidFill>
                            <a:schemeClr val="dk1"/>
                          </a:solidFill>
                          <a:effectLst/>
                          <a:latin typeface="Calibri" panose="020F0502020204030204" pitchFamily="34" charset="0"/>
                          <a:ea typeface="+mn-ea"/>
                          <a:cs typeface="Calibri" panose="020F0502020204030204" pitchFamily="34" charset="0"/>
                        </a:rPr>
                        <a:t>Children are provided with opportunities to compete with their peers and other schools via an annual programme of events.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Children aren’t engaging with competitive sports at all currently. Increasing participation in competitive sport.</a:t>
                      </a: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Make use of the partnership with Charnwood to have interschool activities. </a:t>
                      </a: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Review of what competitive sports children have been involved in and their feedback.</a:t>
                      </a: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7788787"/>
                  </a:ext>
                </a:extLst>
              </a:tr>
            </a:tbl>
          </a:graphicData>
        </a:graphic>
      </p:graphicFrame>
    </p:spTree>
    <p:extLst>
      <p:ext uri="{BB962C8B-B14F-4D97-AF65-F5344CB8AC3E}">
        <p14:creationId xmlns:p14="http://schemas.microsoft.com/office/powerpoint/2010/main" val="76059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76EB2-453F-EBD4-CAEA-C1385F926FE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16F9FF0-9213-3BFF-5463-418DC945D99B}"/>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4783345-C545-CED1-568E-A1725BB54AFE}"/>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Plan, monitor and evaluate (2025/2026</a:t>
            </a:r>
          </a:p>
        </p:txBody>
      </p:sp>
      <p:sp>
        <p:nvSpPr>
          <p:cNvPr id="2" name="TextBox 1">
            <a:extLst>
              <a:ext uri="{FF2B5EF4-FFF2-40B4-BE49-F238E27FC236}">
                <a16:creationId xmlns:a16="http://schemas.microsoft.com/office/drawing/2014/main" id="{282A97B3-2922-B00E-5223-36C9D9090A0A}"/>
              </a:ext>
            </a:extLst>
          </p:cNvPr>
          <p:cNvSpPr txBox="1"/>
          <p:nvPr/>
        </p:nvSpPr>
        <p:spPr>
          <a:xfrm>
            <a:off x="241825" y="621478"/>
            <a:ext cx="5684413" cy="2240165"/>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t>Please aim to use this as a live working document through the year. </a:t>
            </a:r>
          </a:p>
          <a:p>
            <a:pPr>
              <a:lnSpc>
                <a:spcPct val="124000"/>
              </a:lnSpc>
            </a:pPr>
            <a:endParaRPr lang="en-US" sz="500" dirty="0"/>
          </a:p>
          <a:p>
            <a:pPr marL="171450" indent="-171450">
              <a:lnSpc>
                <a:spcPct val="124000"/>
              </a:lnSpc>
              <a:buFont typeface="Arial" panose="020B0604020202020204" pitchFamily="34" charset="0"/>
              <a:buChar char="•"/>
            </a:pPr>
            <a:r>
              <a:rPr lang="en-US" sz="850" dirty="0"/>
              <a:t>Keep returning to this to evidence adaptations and progress made through the PESSPA opportunities you provide.</a:t>
            </a:r>
          </a:p>
          <a:p>
            <a:pPr>
              <a:lnSpc>
                <a:spcPct val="124000"/>
              </a:lnSpc>
            </a:pPr>
            <a:endParaRPr lang="en-US" sz="500" dirty="0"/>
          </a:p>
          <a:p>
            <a:pPr marL="171450" indent="-171450">
              <a:lnSpc>
                <a:spcPct val="124000"/>
              </a:lnSpc>
              <a:buFont typeface="Arial" panose="020B0604020202020204" pitchFamily="34" charset="0"/>
              <a:buChar char="•"/>
            </a:pPr>
            <a:r>
              <a:rPr lang="en-US" sz="850" dirty="0"/>
              <a:t>There is no set number of objectives you must have. </a:t>
            </a:r>
          </a:p>
          <a:p>
            <a:pPr>
              <a:lnSpc>
                <a:spcPct val="124000"/>
              </a:lnSpc>
            </a:pPr>
            <a:endParaRPr lang="en-US" sz="500" dirty="0"/>
          </a:p>
          <a:p>
            <a:pPr marL="171450" indent="-171450">
              <a:lnSpc>
                <a:spcPct val="124000"/>
              </a:lnSpc>
              <a:buFont typeface="Arial" panose="020B0604020202020204" pitchFamily="34" charset="0"/>
              <a:buChar char="•"/>
            </a:pPr>
            <a:r>
              <a:rPr lang="en-US" sz="850" dirty="0"/>
              <a:t>Make as many or as few as you see fit that will support your aims for the year ahead. </a:t>
            </a:r>
          </a:p>
          <a:p>
            <a:pPr>
              <a:lnSpc>
                <a:spcPct val="124000"/>
              </a:lnSpc>
            </a:pPr>
            <a:endParaRPr lang="en-US" sz="500" dirty="0"/>
          </a:p>
          <a:p>
            <a:pPr marL="171450" indent="-171450">
              <a:lnSpc>
                <a:spcPct val="124000"/>
              </a:lnSpc>
              <a:buFont typeface="Arial" panose="020B0604020202020204" pitchFamily="34" charset="0"/>
              <a:buChar char="•"/>
            </a:pPr>
            <a:r>
              <a:rPr lang="en-US" sz="850" dirty="0"/>
              <a:t>Consider which of the 5 key areas improvements will be focusing on: </a:t>
            </a:r>
          </a:p>
          <a:p>
            <a:pPr>
              <a:lnSpc>
                <a:spcPct val="124000"/>
              </a:lnSpc>
            </a:pPr>
            <a:endParaRPr lang="en-US" sz="500" dirty="0"/>
          </a:p>
          <a:p>
            <a:pPr marL="228600" indent="-228600">
              <a:lnSpc>
                <a:spcPct val="124000"/>
              </a:lnSpc>
              <a:buFont typeface="+mj-lt"/>
              <a:buAutoNum type="arabicPeriod"/>
            </a:pPr>
            <a:r>
              <a:rPr lang="en-US" sz="700" dirty="0"/>
              <a:t>Increasing confidence, knowledge and skills of all staff in teaching PE and sporting activities prioritising CPD and training where needed.</a:t>
            </a:r>
          </a:p>
          <a:p>
            <a:pPr marL="228600" indent="-228600">
              <a:lnSpc>
                <a:spcPct val="124000"/>
              </a:lnSpc>
              <a:buFont typeface="+mj-lt"/>
              <a:buAutoNum type="arabicPeriod"/>
            </a:pPr>
            <a:r>
              <a:rPr lang="en-US" sz="700" dirty="0"/>
              <a:t>Increasing engagement of all pupils in regular physical activity and sporting activities</a:t>
            </a:r>
          </a:p>
          <a:p>
            <a:pPr marL="228600" indent="-228600">
              <a:lnSpc>
                <a:spcPct val="124000"/>
              </a:lnSpc>
              <a:buFont typeface="+mj-lt"/>
              <a:buAutoNum type="arabicPeriod"/>
            </a:pPr>
            <a:r>
              <a:rPr lang="en-US" sz="700" dirty="0"/>
              <a:t>Raising the profile of PE and sport across the school, to support whole school improvement</a:t>
            </a:r>
          </a:p>
          <a:p>
            <a:pPr marL="228600" indent="-228600">
              <a:lnSpc>
                <a:spcPct val="124000"/>
              </a:lnSpc>
              <a:buFont typeface="+mj-lt"/>
              <a:buAutoNum type="arabicPeriod"/>
            </a:pPr>
            <a:r>
              <a:rPr lang="en-US" sz="700" dirty="0"/>
              <a:t>Offer a broader and more equal experience of a range of sports and physical activities to all pupils and ensure equal access to sport for boys and girls</a:t>
            </a:r>
          </a:p>
          <a:p>
            <a:pPr marL="228600" indent="-228600">
              <a:lnSpc>
                <a:spcPct val="124000"/>
              </a:lnSpc>
              <a:buFont typeface="+mj-lt"/>
              <a:buAutoNum type="arabicPeriod"/>
            </a:pPr>
            <a:r>
              <a:rPr lang="en-US" sz="700" dirty="0"/>
              <a:t>Increasing participation in competitive sport</a:t>
            </a:r>
          </a:p>
        </p:txBody>
      </p:sp>
    </p:spTree>
    <p:extLst>
      <p:ext uri="{BB962C8B-B14F-4D97-AF65-F5344CB8AC3E}">
        <p14:creationId xmlns:p14="http://schemas.microsoft.com/office/powerpoint/2010/main" val="328500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A891C-7B14-166A-A3BA-79F6E8E36AD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83FCC5BF-69B1-8281-8BAD-88861BCEBDC1}"/>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1CFA53F3-F0F5-4362-4434-1CA64B94EA7D}"/>
              </a:ext>
            </a:extLst>
          </p:cNvPr>
          <p:cNvSpPr txBox="1"/>
          <p:nvPr/>
        </p:nvSpPr>
        <p:spPr>
          <a:xfrm>
            <a:off x="241825" y="172240"/>
            <a:ext cx="3559359" cy="369332"/>
          </a:xfrm>
          <a:prstGeom prst="rect">
            <a:avLst/>
          </a:prstGeom>
          <a:noFill/>
        </p:spPr>
        <p:txBody>
          <a:bodyPr wrap="square" rtlCol="0">
            <a:spAutoFit/>
          </a:bodyPr>
          <a:lstStyle/>
          <a:p>
            <a:r>
              <a:rPr lang="en-US" sz="900" b="1" dirty="0">
                <a:latin typeface="Calibri" panose="020F0502020204030204" pitchFamily="34" charset="0"/>
                <a:cs typeface="Calibri" panose="020F0502020204030204" pitchFamily="34" charset="0"/>
              </a:rPr>
              <a:t>Your objective: </a:t>
            </a:r>
            <a:r>
              <a:rPr lang="en-GB" sz="900" b="1" dirty="0">
                <a:latin typeface="Calibri" panose="020F0502020204030204" pitchFamily="34" charset="0"/>
                <a:cs typeface="Calibri" panose="020F0502020204030204" pitchFamily="34" charset="0"/>
              </a:rPr>
              <a:t>The profile of PE and sport being raised across the school as a tool to support whole school improvement</a:t>
            </a:r>
            <a:r>
              <a:rPr lang="en-US" sz="900" b="1" dirty="0">
                <a:latin typeface="Calibri" panose="020F0502020204030204" pitchFamily="34" charset="0"/>
                <a:cs typeface="Calibri" panose="020F0502020204030204" pitchFamily="34" charset="0"/>
              </a:rPr>
              <a:t>.</a:t>
            </a:r>
          </a:p>
        </p:txBody>
      </p:sp>
      <p:graphicFrame>
        <p:nvGraphicFramePr>
          <p:cNvPr id="2" name="Table 1">
            <a:extLst>
              <a:ext uri="{FF2B5EF4-FFF2-40B4-BE49-F238E27FC236}">
                <a16:creationId xmlns:a16="http://schemas.microsoft.com/office/drawing/2014/main" id="{F06D8B73-1069-A20D-8F57-8B1AA064904F}"/>
              </a:ext>
            </a:extLst>
          </p:cNvPr>
          <p:cNvGraphicFramePr>
            <a:graphicFrameLocks noGrp="1"/>
          </p:cNvGraphicFramePr>
          <p:nvPr>
            <p:extLst>
              <p:ext uri="{D42A27DB-BD31-4B8C-83A1-F6EECF244321}">
                <p14:modId xmlns:p14="http://schemas.microsoft.com/office/powerpoint/2010/main" val="1293910053"/>
              </p:ext>
            </p:extLst>
          </p:nvPr>
        </p:nvGraphicFramePr>
        <p:xfrm>
          <a:off x="294842" y="694098"/>
          <a:ext cx="5530128" cy="327660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00000"/>
                        </a:lnSpc>
                        <a:buFontTx/>
                        <a:buNone/>
                      </a:pPr>
                      <a:r>
                        <a:rPr lang="en-US" sz="600" dirty="0">
                          <a:solidFill>
                            <a:schemeClr val="tx1"/>
                          </a:solidFill>
                          <a:latin typeface="Calibri" panose="020F0502020204030204" pitchFamily="34" charset="0"/>
                          <a:cs typeface="Calibri" panose="020F0502020204030204" pitchFamily="34" charset="0"/>
                        </a:rPr>
                        <a:t>Whole school profile of PE to be improved with an increase in activity for target groups. (SEND and girls)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600" dirty="0">
                          <a:solidFill>
                            <a:schemeClr val="tx1"/>
                          </a:solidFill>
                          <a:latin typeface="Calibri" panose="020F0502020204030204" pitchFamily="34" charset="0"/>
                          <a:cs typeface="Calibri" panose="020F0502020204030204" pitchFamily="34" charset="0"/>
                        </a:rPr>
                        <a:t>Extra Curricular clubs and coaches to come into the school to expose the children to new and engaging clubs with a push on target groups.</a:t>
                      </a:r>
                    </a:p>
                    <a:p>
                      <a:pPr marL="171450" marR="0" lvl="0" indent="-171450" algn="l" defTabSz="575981" rtl="0" eaLnBrk="1" fontAlgn="auto" latinLnBrk="0" hangingPunct="1">
                        <a:lnSpc>
                          <a:spcPct val="100000"/>
                        </a:lnSpc>
                        <a:spcBef>
                          <a:spcPts val="0"/>
                        </a:spcBef>
                        <a:spcAft>
                          <a:spcPts val="0"/>
                        </a:spcAft>
                        <a:buClrTx/>
                        <a:buSzTx/>
                        <a:buFontTx/>
                        <a:buChar char="-"/>
                        <a:tabLst/>
                        <a:defRPr/>
                      </a:pPr>
                      <a:endParaRPr lang="en-US" sz="600" dirty="0">
                        <a:solidFill>
                          <a:schemeClr val="tx1"/>
                        </a:solidFill>
                        <a:latin typeface="Calibri" panose="020F0502020204030204" pitchFamily="34" charset="0"/>
                        <a:cs typeface="Calibri" panose="020F0502020204030204" pitchFamily="34" charset="0"/>
                      </a:endParaRP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600" dirty="0">
                          <a:solidFill>
                            <a:schemeClr val="tx1"/>
                          </a:solidFill>
                          <a:latin typeface="Calibri" panose="020F0502020204030204" pitchFamily="34" charset="0"/>
                          <a:cs typeface="Calibri" panose="020F0502020204030204" pitchFamily="34" charset="0"/>
                        </a:rPr>
                        <a:t>Look at equipment and clubs for children with SEND to participate using.</a:t>
                      </a:r>
                    </a:p>
                    <a:p>
                      <a:pPr marL="171450" marR="0" lvl="0" indent="-171450" algn="l" defTabSz="575981" rtl="0" eaLnBrk="1" fontAlgn="auto" latinLnBrk="0" hangingPunct="1">
                        <a:lnSpc>
                          <a:spcPct val="100000"/>
                        </a:lnSpc>
                        <a:spcBef>
                          <a:spcPts val="0"/>
                        </a:spcBef>
                        <a:spcAft>
                          <a:spcPts val="0"/>
                        </a:spcAft>
                        <a:buClrTx/>
                        <a:buSzTx/>
                        <a:buFontTx/>
                        <a:buChar char="-"/>
                        <a:tabLst/>
                        <a:defRPr/>
                      </a:pPr>
                      <a:endParaRPr lang="en-US" sz="600" dirty="0">
                        <a:solidFill>
                          <a:schemeClr val="tx1"/>
                        </a:solidFill>
                        <a:latin typeface="Calibri" panose="020F0502020204030204" pitchFamily="34" charset="0"/>
                        <a:cs typeface="Calibri" panose="020F0502020204030204" pitchFamily="34" charset="0"/>
                      </a:endParaRP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600" dirty="0">
                          <a:solidFill>
                            <a:schemeClr val="tx1"/>
                          </a:solidFill>
                          <a:latin typeface="Calibri" panose="020F0502020204030204" pitchFamily="34" charset="0"/>
                          <a:cs typeface="Calibri" panose="020F0502020204030204" pitchFamily="34" charset="0"/>
                        </a:rPr>
                        <a:t>Book pop up swimming pool and pay for extra weeks so that the whole school can participate.  Look into next steps from last year and what we can improve 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We hope to see an increase in the number of girls and children with SEND attending sports clubs throughout the year. At lunchtimes we are looking at a happier, more active playground that meets the needs of all pupils especially SEND and girls.  We want the school to be exposed to a variety of different sports and feel excited around PE.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Club registers, pupil voice, parent and staff voice, target group interviews,  regular learning walks, working closely with coaches for regular feedback on what is going well.</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31206585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323</TotalTime>
  <Words>3150</Words>
  <Application>Microsoft Office PowerPoint</Application>
  <PresentationFormat>Custom</PresentationFormat>
  <Paragraphs>276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Rock</dc:creator>
  <cp:lastModifiedBy>Mr J Williams</cp:lastModifiedBy>
  <cp:revision>15</cp:revision>
  <dcterms:created xsi:type="dcterms:W3CDTF">2025-10-08T18:09:30Z</dcterms:created>
  <dcterms:modified xsi:type="dcterms:W3CDTF">2025-11-24T12:17:49Z</dcterms:modified>
</cp:coreProperties>
</file>